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59" r:id="rId4"/>
    <p:sldId id="290" r:id="rId5"/>
    <p:sldId id="275" r:id="rId6"/>
    <p:sldId id="295" r:id="rId7"/>
    <p:sldId id="293" r:id="rId8"/>
    <p:sldId id="273" r:id="rId9"/>
    <p:sldId id="297" r:id="rId10"/>
    <p:sldId id="270" r:id="rId11"/>
    <p:sldId id="287" r:id="rId12"/>
    <p:sldId id="267" r:id="rId13"/>
    <p:sldId id="288" r:id="rId14"/>
    <p:sldId id="286" r:id="rId15"/>
    <p:sldId id="283" r:id="rId16"/>
    <p:sldId id="300" r:id="rId17"/>
    <p:sldId id="296" r:id="rId18"/>
    <p:sldId id="309" r:id="rId19"/>
    <p:sldId id="311" r:id="rId20"/>
    <p:sldId id="294" r:id="rId21"/>
    <p:sldId id="301" r:id="rId22"/>
    <p:sldId id="298" r:id="rId23"/>
    <p:sldId id="310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5A3"/>
    <a:srgbClr val="FFC33E"/>
    <a:srgbClr val="497B97"/>
    <a:srgbClr val="1B5674"/>
    <a:srgbClr val="F8C667"/>
    <a:srgbClr val="F8C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60"/>
    <p:restoredTop sz="85302"/>
  </p:normalViewPr>
  <p:slideViewPr>
    <p:cSldViewPr snapToObjects="1">
      <p:cViewPr varScale="1">
        <p:scale>
          <a:sx n="76" d="100"/>
          <a:sy n="76" d="100"/>
        </p:scale>
        <p:origin x="200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92A26-7AFC-5642-8055-BFE9AF0C9B43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07D0A-218E-D149-BE7E-A3BC0DB44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63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about </a:t>
            </a:r>
            <a:r>
              <a:rPr lang="en-US" dirty="0" err="1"/>
              <a:t>Koslick</a:t>
            </a:r>
            <a:r>
              <a:rPr lang="en-US" dirty="0"/>
              <a:t> and </a:t>
            </a:r>
            <a:r>
              <a:rPr lang="en-US" dirty="0" err="1"/>
              <a:t>Zabeti</a:t>
            </a:r>
            <a:r>
              <a:rPr lang="en-US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Their bloom filter approach is elegant but not necessary if you assume that you have the reads and are streaming through them anyway. However, it could aid in building a database of runs, rather than genomes, so the methods are somewhat complementary.</a:t>
            </a:r>
          </a:p>
          <a:p>
            <a:pPr marL="171450" lvl="0" indent="-171450">
              <a:buFontTx/>
              <a:buChar char="-"/>
            </a:pPr>
            <a:r>
              <a:rPr lang="en-US" baseline="0" dirty="0"/>
              <a:t>Why not use modulo database with the streaming method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Would work, but varying error bounds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Compatibility with mash </a:t>
            </a:r>
            <a:r>
              <a:rPr lang="en-US" baseline="0" dirty="0" err="1"/>
              <a:t>dist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Couldn’t spurious translations create false positives?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The p-value is computed for the number of unique hashes for </a:t>
            </a:r>
            <a:r>
              <a:rPr lang="en-US" i="1" baseline="0" dirty="0"/>
              <a:t>all</a:t>
            </a:r>
            <a:r>
              <a:rPr lang="en-US" i="0" baseline="0" dirty="0"/>
              <a:t> translations – meaning that it will reflect the probability of random matches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D07D0A-218E-D149-BE7E-A3BC0DB44D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6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9397-1439-3447-B779-9BEFD835BF7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6D1F4-44D3-F845-AE6C-071C42D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1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9397-1439-3447-B779-9BEFD835BF7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6D1F4-44D3-F845-AE6C-071C42D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4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9397-1439-3447-B779-9BEFD835BF7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6D1F4-44D3-F845-AE6C-071C42D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2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08388"/>
          </a:xfrm>
        </p:spPr>
        <p:txBody>
          <a:bodyPr/>
          <a:lstStyle>
            <a:lvl1pPr>
              <a:defRPr baseline="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baseline="0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baseline="0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baseline="0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baseline="0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base master blue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6" y="5771243"/>
            <a:ext cx="11942746" cy="49623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65134" y="120569"/>
            <a:ext cx="2968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4000" dirty="0">
              <a:solidFill>
                <a:srgbClr val="497B97">
                  <a:alpha val="50000"/>
                </a:srgb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4512644" y="6327369"/>
            <a:ext cx="316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497B97">
                    <a:alpha val="50000"/>
                  </a:srgbClr>
                </a:solidFill>
                <a:latin typeface="+mj-lt"/>
                <a:ea typeface="ＭＳ Ｐゴシック" charset="-128"/>
                <a:cs typeface="ＭＳ Ｐゴシック" charset="-128"/>
              </a:rPr>
              <a:t>http://</a:t>
            </a:r>
            <a:r>
              <a:rPr lang="en-US" sz="1800" kern="1200" dirty="0">
                <a:solidFill>
                  <a:srgbClr val="497B97"/>
                </a:solidFill>
                <a:latin typeface="+mj-lt"/>
                <a:ea typeface="ＭＳ Ｐゴシック" charset="-128"/>
                <a:cs typeface="ＭＳ Ｐゴシック" charset="-128"/>
              </a:rPr>
              <a:t>mash.rtfd.io</a:t>
            </a:r>
            <a:endParaRPr lang="en-US" dirty="0"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865134" y="6295648"/>
            <a:ext cx="316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497B97"/>
                </a:solidFill>
                <a:latin typeface="+mj-lt"/>
              </a:rPr>
              <a:t>Brian Ondov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60154" y="6327369"/>
            <a:ext cx="316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solidFill>
                  <a:srgbClr val="497B97"/>
                </a:solidFill>
                <a:latin typeface="+mj-lt"/>
                <a:ea typeface="ＭＳ Ｐゴシック" charset="-128"/>
                <a:cs typeface="ＭＳ Ｐゴシック" charset="-128"/>
              </a:rPr>
              <a:t>Mash Screen</a:t>
            </a:r>
            <a:endParaRPr lang="en-US" dirty="0">
              <a:latin typeface="+mj-lt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5524500" y="-1193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9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9397-1439-3447-B779-9BEFD835BF7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6D1F4-44D3-F845-AE6C-071C42D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4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9397-1439-3447-B779-9BEFD835BF7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6D1F4-44D3-F845-AE6C-071C42D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9397-1439-3447-B779-9BEFD835BF7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6D1F4-44D3-F845-AE6C-071C42D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2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910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9397-1439-3447-B779-9BEFD835BF7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6D1F4-44D3-F845-AE6C-071C42D2700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base master blue 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6" y="6189044"/>
            <a:ext cx="11942746" cy="4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7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9397-1439-3447-B779-9BEFD835BF7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6D1F4-44D3-F845-AE6C-071C42D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4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9397-1439-3447-B779-9BEFD835BF7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6D1F4-44D3-F845-AE6C-071C42D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9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49397-1439-3447-B779-9BEFD835BF7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6D1F4-44D3-F845-AE6C-071C42D27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31.jpg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5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ochure slide art white with blue logos 2015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6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57" y="5235574"/>
            <a:ext cx="10962485" cy="1222435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92938" y="3477321"/>
            <a:ext cx="3342486" cy="707886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rgbClr val="093C4C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FFFFFF"/>
                </a:solidFill>
                <a:latin typeface="+mj-lt"/>
                <a:ea typeface="Futura Medium" charset="0"/>
                <a:cs typeface="Futura Medium" charset="0"/>
              </a:rPr>
              <a:t>Brian Ondov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87805" y="834853"/>
            <a:ext cx="5002524" cy="1200329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rgbClr val="173E4A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7200" dirty="0">
                <a:solidFill>
                  <a:srgbClr val="F6D67F"/>
                </a:solidFill>
              </a:rPr>
              <a:t>Mash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6681" y="1853971"/>
            <a:ext cx="10437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6D67F"/>
                </a:solidFill>
              </a:rPr>
              <a:t>Fast sequence containment estimation using MinHash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3525901"/>
            <a:ext cx="5040891" cy="16381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4" y="4751371"/>
            <a:ext cx="3768433" cy="492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4" y="4344036"/>
            <a:ext cx="6339151" cy="4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11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Shakya</a:t>
            </a:r>
            <a:r>
              <a:rPr lang="en-US" dirty="0"/>
              <a:t> et al., 2013</a:t>
            </a:r>
          </a:p>
          <a:p>
            <a:pPr lvl="1"/>
            <a:r>
              <a:rPr lang="en-US" dirty="0"/>
              <a:t>Synthetic metagenome</a:t>
            </a:r>
          </a:p>
          <a:p>
            <a:pPr lvl="1"/>
            <a:r>
              <a:rPr lang="en-US" dirty="0"/>
              <a:t>64 Bacteria + Archaea</a:t>
            </a:r>
          </a:p>
          <a:p>
            <a:pPr lvl="1"/>
            <a:r>
              <a:rPr lang="en-US" dirty="0"/>
              <a:t>200-fold abundance range</a:t>
            </a:r>
          </a:p>
          <a:p>
            <a:pPr lvl="1"/>
            <a:r>
              <a:rPr lang="sk-SK" dirty="0" err="1"/>
              <a:t>Illumina</a:t>
            </a:r>
            <a:r>
              <a:rPr lang="sk-SK" dirty="0"/>
              <a:t> </a:t>
            </a:r>
            <a:r>
              <a:rPr lang="sk-SK" dirty="0" err="1"/>
              <a:t>HiSeq</a:t>
            </a:r>
            <a:r>
              <a:rPr lang="sk-SK" dirty="0"/>
              <a:t> 2000</a:t>
            </a:r>
          </a:p>
          <a:p>
            <a:pPr lvl="2"/>
            <a:r>
              <a:rPr lang="sk-SK" dirty="0"/>
              <a:t>11.1 Gb</a:t>
            </a:r>
            <a:endParaRPr lang="en-US" dirty="0"/>
          </a:p>
          <a:p>
            <a:pPr lvl="2"/>
            <a:r>
              <a:rPr lang="sk-SK" dirty="0"/>
              <a:t>SRR606249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778" y="75415"/>
            <a:ext cx="6936901" cy="56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8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8638" y="1825625"/>
            <a:ext cx="3779123" cy="3208388"/>
          </a:xfrm>
        </p:spPr>
        <p:txBody>
          <a:bodyPr/>
          <a:lstStyle/>
          <a:p>
            <a:r>
              <a:rPr lang="en-US" dirty="0" err="1"/>
              <a:t>Refseq</a:t>
            </a:r>
            <a:r>
              <a:rPr lang="en-US" dirty="0"/>
              <a:t> genomes</a:t>
            </a:r>
          </a:p>
          <a:p>
            <a:pPr lvl="1"/>
            <a:r>
              <a:rPr lang="en-US" dirty="0"/>
              <a:t>Recruit to Shakya</a:t>
            </a:r>
          </a:p>
          <a:p>
            <a:r>
              <a:rPr lang="en-US" dirty="0"/>
              <a:t>Expected screen:</a:t>
            </a:r>
          </a:p>
          <a:p>
            <a:pPr lvl="1"/>
            <a:r>
              <a:rPr lang="en-US" dirty="0"/>
              <a:t>Bin by </a:t>
            </a:r>
            <a:r>
              <a:rPr lang="en-US" dirty="0" err="1"/>
              <a:t>Shakya</a:t>
            </a:r>
            <a:r>
              <a:rPr lang="en-US" dirty="0"/>
              <a:t> genome with Mash distance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r="5574"/>
          <a:stretch/>
        </p:blipFill>
        <p:spPr>
          <a:xfrm>
            <a:off x="4939645" y="218746"/>
            <a:ext cx="6174558" cy="48152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9209" y="5168950"/>
            <a:ext cx="303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97B97"/>
                </a:solidFill>
              </a:rPr>
              <a:t>Mash distance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7530" y="2041952"/>
            <a:ext cx="108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7B97"/>
                </a:solidFill>
              </a:rPr>
              <a:t>Screen</a:t>
            </a:r>
          </a:p>
          <a:p>
            <a:r>
              <a:rPr lang="en-US" dirty="0">
                <a:solidFill>
                  <a:srgbClr val="497B97"/>
                </a:solidFill>
              </a:rPr>
              <a:t>distance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105534" y="3685880"/>
            <a:ext cx="556181" cy="641023"/>
          </a:xfrm>
          <a:prstGeom prst="rect">
            <a:avLst/>
          </a:prstGeom>
          <a:noFill/>
          <a:ln w="25400">
            <a:solidFill>
              <a:srgbClr val="497B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5902943" y="2626379"/>
            <a:ext cx="4202592" cy="1700524"/>
          </a:xfrm>
          <a:prstGeom prst="line">
            <a:avLst/>
          </a:prstGeom>
          <a:ln w="25400">
            <a:solidFill>
              <a:srgbClr val="497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535459" y="704063"/>
            <a:ext cx="3126257" cy="2981818"/>
          </a:xfrm>
          <a:prstGeom prst="line">
            <a:avLst/>
          </a:prstGeom>
          <a:ln w="25400">
            <a:solidFill>
              <a:srgbClr val="497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103206" y="2041952"/>
            <a:ext cx="108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7B97"/>
                </a:solidFill>
              </a:rPr>
              <a:t>Log</a:t>
            </a:r>
          </a:p>
          <a:p>
            <a:r>
              <a:rPr lang="en-US" dirty="0">
                <a:solidFill>
                  <a:srgbClr val="497B97"/>
                </a:solidFill>
              </a:rPr>
              <a:t>p-</a:t>
            </a:r>
            <a:r>
              <a:rPr lang="en-US" dirty="0" err="1">
                <a:solidFill>
                  <a:srgbClr val="497B97"/>
                </a:solidFill>
              </a:rPr>
              <a:t>val</a:t>
            </a:r>
            <a:endParaRPr lang="en-US" dirty="0">
              <a:solidFill>
                <a:srgbClr val="497B97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5255"/>
          <a:stretch/>
        </p:blipFill>
        <p:spPr>
          <a:xfrm>
            <a:off x="5902943" y="704063"/>
            <a:ext cx="1632516" cy="1922316"/>
          </a:xfrm>
          <a:prstGeom prst="rect">
            <a:avLst/>
          </a:prstGeom>
          <a:ln w="25400">
            <a:solidFill>
              <a:srgbClr val="497B97"/>
            </a:solidFill>
          </a:ln>
          <a:effectLst>
            <a:outerShdw blurRad="1778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16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Awad</a:t>
            </a:r>
            <a:r>
              <a:rPr lang="en-US" dirty="0"/>
              <a:t> et al., 2017 (preprint)</a:t>
            </a:r>
          </a:p>
          <a:p>
            <a:pPr lvl="1"/>
            <a:r>
              <a:rPr lang="en-US" i="1" dirty="0"/>
              <a:t>E. coli</a:t>
            </a:r>
          </a:p>
          <a:p>
            <a:pPr lvl="1"/>
            <a:r>
              <a:rPr lang="en-US" i="1" dirty="0" err="1"/>
              <a:t>Proteiniclasticum</a:t>
            </a:r>
            <a:r>
              <a:rPr lang="en-US" i="1" dirty="0"/>
              <a:t> </a:t>
            </a:r>
            <a:r>
              <a:rPr lang="en-US" i="1" dirty="0" err="1"/>
              <a:t>ruminis</a:t>
            </a:r>
            <a:endParaRPr lang="en-US" i="1" dirty="0"/>
          </a:p>
          <a:p>
            <a:r>
              <a:rPr lang="en-US" dirty="0"/>
              <a:t>Mash Screen</a:t>
            </a:r>
          </a:p>
          <a:p>
            <a:pPr lvl="1"/>
            <a:r>
              <a:rPr lang="en-US" i="1" dirty="0"/>
              <a:t>Propionibacterium acnes</a:t>
            </a:r>
          </a:p>
          <a:p>
            <a:pPr lvl="1"/>
            <a:r>
              <a:rPr lang="en-US" i="1" dirty="0"/>
              <a:t>Streptococcus </a:t>
            </a:r>
            <a:r>
              <a:rPr lang="en-US" i="1" dirty="0" err="1"/>
              <a:t>parasanguinis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5255"/>
          <a:stretch/>
        </p:blipFill>
        <p:spPr>
          <a:xfrm>
            <a:off x="7563792" y="1690688"/>
            <a:ext cx="2467800" cy="2905877"/>
          </a:xfrm>
          <a:prstGeom prst="rect">
            <a:avLst/>
          </a:prstGeom>
          <a:ln w="25400">
            <a:solidFill>
              <a:srgbClr val="497B97"/>
            </a:solidFill>
          </a:ln>
          <a:effectLst>
            <a:outerShdw blurRad="1778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93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Contamination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058818" y="1825625"/>
          <a:ext cx="7388289" cy="2470765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419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1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Organism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  <a:latin typeface="+mj-lt"/>
                        </a:rPr>
                        <a:t>Reads</a:t>
                      </a:r>
                      <a:endParaRPr lang="en-US" sz="200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Coverage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Identity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Escherichia coli strain 2014C-3250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2000" u="none" strike="noStrike">
                          <a:effectLst/>
                          <a:latin typeface="+mj-lt"/>
                        </a:rPr>
                        <a:t>59,744</a:t>
                      </a:r>
                      <a:endParaRPr lang="fi-FI" sz="200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u="none" strike="noStrike" dirty="0">
                          <a:effectLst/>
                          <a:latin typeface="+mj-lt"/>
                        </a:rPr>
                        <a:t>4.99%</a:t>
                      </a:r>
                      <a:endParaRPr lang="hr-HR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u="none" strike="noStrike" dirty="0">
                          <a:effectLst/>
                          <a:latin typeface="+mj-lt"/>
                        </a:rPr>
                        <a:t>95.16%</a:t>
                      </a:r>
                      <a:endParaRPr lang="hr-HR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 err="1">
                          <a:effectLst/>
                          <a:latin typeface="+mj-lt"/>
                        </a:rPr>
                        <a:t>Proteiniclasticum</a:t>
                      </a:r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+mj-lt"/>
                        </a:rPr>
                        <a:t>ruminis</a:t>
                      </a:r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 DSM 24773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2000" u="none" strike="noStrike" dirty="0">
                          <a:effectLst/>
                          <a:latin typeface="+mj-lt"/>
                        </a:rPr>
                        <a:t>751,538</a:t>
                      </a:r>
                      <a:endParaRPr lang="fi-FI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u="none" strike="noStrike">
                          <a:effectLst/>
                          <a:latin typeface="+mj-lt"/>
                        </a:rPr>
                        <a:t>76.57%</a:t>
                      </a:r>
                      <a:endParaRPr lang="hr-HR" sz="200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u="none" strike="noStrike">
                          <a:effectLst/>
                          <a:latin typeface="+mj-lt"/>
                        </a:rPr>
                        <a:t>91.83%</a:t>
                      </a:r>
                      <a:endParaRPr lang="hr-HR" sz="2000">
                        <a:effectLst/>
                        <a:latin typeface="+mj-lt"/>
                      </a:endParaRPr>
                    </a:p>
                  </a:txBody>
                  <a:tcPr marL="85588" marR="85588" marT="85588" marB="8558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Propionibacterium acnes HL072PA1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>
                    <a:solidFill>
                      <a:srgbClr val="FFC33E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2000" u="none" strike="noStrike" dirty="0">
                          <a:effectLst/>
                          <a:latin typeface="+mj-lt"/>
                        </a:rPr>
                        <a:t>36,222</a:t>
                      </a:r>
                      <a:endParaRPr lang="cs-CZ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>
                    <a:solidFill>
                      <a:srgbClr val="FFC33E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u="none" strike="noStrike" dirty="0">
                          <a:effectLst/>
                          <a:latin typeface="+mj-lt"/>
                        </a:rPr>
                        <a:t>7.29%</a:t>
                      </a:r>
                      <a:endParaRPr lang="pt-BR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>
                    <a:solidFill>
                      <a:srgbClr val="FFC33E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u="none" strike="noStrike" dirty="0">
                          <a:effectLst/>
                          <a:latin typeface="+mj-lt"/>
                        </a:rPr>
                        <a:t>96.36%</a:t>
                      </a:r>
                      <a:endParaRPr lang="hr-HR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>
                    <a:solidFill>
                      <a:srgbClr val="FFC33E">
                        <a:alpha val="4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1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Streptococcus </a:t>
                      </a:r>
                      <a:r>
                        <a:rPr lang="en-US" sz="2000" u="none" strike="noStrike" dirty="0" err="1">
                          <a:effectLst/>
                          <a:latin typeface="+mj-lt"/>
                        </a:rPr>
                        <a:t>parasanguinis</a:t>
                      </a:r>
                      <a:r>
                        <a:rPr lang="en-US" sz="2000" u="none" strike="noStrike" dirty="0">
                          <a:effectLst/>
                          <a:latin typeface="+mj-lt"/>
                        </a:rPr>
                        <a:t> strain C1A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>
                    <a:solidFill>
                      <a:srgbClr val="FFC33E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s-IS" sz="2000" u="none" strike="noStrike" dirty="0">
                          <a:effectLst/>
                          <a:latin typeface="+mj-lt"/>
                        </a:rPr>
                        <a:t>74,807</a:t>
                      </a:r>
                      <a:endParaRPr lang="is-IS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>
                    <a:solidFill>
                      <a:srgbClr val="FFC33E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2000" u="none" strike="noStrike" dirty="0">
                          <a:effectLst/>
                          <a:latin typeface="+mj-lt"/>
                        </a:rPr>
                        <a:t>57.50%</a:t>
                      </a:r>
                      <a:endParaRPr lang="nb-NO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>
                    <a:solidFill>
                      <a:srgbClr val="FFC33E">
                        <a:alpha val="4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2000" u="none" strike="noStrike" dirty="0">
                          <a:effectLst/>
                          <a:latin typeface="+mj-lt"/>
                        </a:rPr>
                        <a:t>95.84%</a:t>
                      </a:r>
                      <a:endParaRPr lang="hr-HR" sz="2000" dirty="0">
                        <a:effectLst/>
                        <a:latin typeface="+mj-lt"/>
                      </a:endParaRPr>
                    </a:p>
                  </a:txBody>
                  <a:tcPr marL="85588" marR="85588" marT="85588" marB="85588">
                    <a:solidFill>
                      <a:srgbClr val="FFC33E">
                        <a:alpha val="4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2800739" cy="3208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 mapping</a:t>
            </a:r>
          </a:p>
          <a:p>
            <a:pPr lvl="1"/>
            <a:r>
              <a:rPr lang="en-US" dirty="0"/>
              <a:t>64 genomes + 4 contaminants</a:t>
            </a:r>
          </a:p>
        </p:txBody>
      </p:sp>
    </p:spTree>
    <p:extLst>
      <p:ext uri="{BB962C8B-B14F-4D97-AF65-F5344CB8AC3E}">
        <p14:creationId xmlns:p14="http://schemas.microsoft.com/office/powerpoint/2010/main" val="35107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Six-frame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1167" cy="3208388"/>
          </a:xfrm>
        </p:spPr>
        <p:txBody>
          <a:bodyPr>
            <a:normAutofit/>
          </a:bodyPr>
          <a:lstStyle/>
          <a:p>
            <a:r>
              <a:rPr lang="en-US" dirty="0"/>
              <a:t>HMP ORFs</a:t>
            </a:r>
          </a:p>
          <a:p>
            <a:r>
              <a:rPr lang="en-US" dirty="0"/>
              <a:t>Reads</a:t>
            </a:r>
          </a:p>
          <a:p>
            <a:pPr lvl="1"/>
            <a:r>
              <a:rPr lang="en-US" dirty="0"/>
              <a:t>DIAMOND mapping</a:t>
            </a:r>
          </a:p>
          <a:p>
            <a:pPr lvl="1"/>
            <a:r>
              <a:rPr lang="en-US" dirty="0"/>
              <a:t>Consensus identity</a:t>
            </a:r>
          </a:p>
          <a:p>
            <a:r>
              <a:rPr lang="en-US" dirty="0"/>
              <a:t>Screen against genes</a:t>
            </a:r>
          </a:p>
        </p:txBody>
      </p:sp>
      <p:pic>
        <p:nvPicPr>
          <p:cNvPr id="2054" name="Picture 6" descr="https://lh4.googleusercontent.com/5BzW4zCq4ZwFpMyglHNG3vpFJoPrKqtJ6y5B6UY7prWce6J56HWQrT57ZC2gVYa884juK8t0anhL9ZkzuErkLG0JDqFTUVHjhEHyDN8ppTTHdysc9ZoUQhLJyl58AK7af3DMl9G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367" y="933855"/>
            <a:ext cx="6558200" cy="467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547842" y="4238996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r</a:t>
            </a:r>
            <a:r>
              <a:rPr lang="en-US" sz="2400" baseline="30000" dirty="0">
                <a:solidFill>
                  <a:srgbClr val="497B97"/>
                </a:solidFill>
              </a:rPr>
              <a:t>2</a:t>
            </a:r>
            <a:r>
              <a:rPr lang="en-US" sz="2400" dirty="0">
                <a:solidFill>
                  <a:srgbClr val="497B97"/>
                </a:solidFill>
              </a:rPr>
              <a:t>=0.70</a:t>
            </a:r>
          </a:p>
        </p:txBody>
      </p:sp>
    </p:spTree>
    <p:extLst>
      <p:ext uri="{BB962C8B-B14F-4D97-AF65-F5344CB8AC3E}">
        <p14:creationId xmlns:p14="http://schemas.microsoft.com/office/powerpoint/2010/main" val="132332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8 Gb per </a:t>
            </a:r>
            <a:r>
              <a:rPr lang="en-US" sz="3600" dirty="0" err="1"/>
              <a:t>cpu</a:t>
            </a:r>
            <a:r>
              <a:rPr lang="en-US" sz="3600" dirty="0"/>
              <a:t>-hour</a:t>
            </a:r>
          </a:p>
          <a:p>
            <a:pPr lvl="1"/>
            <a:r>
              <a:rPr lang="en-US" sz="3200" dirty="0"/>
              <a:t>Multithreaded</a:t>
            </a:r>
          </a:p>
          <a:p>
            <a:r>
              <a:rPr lang="en-US" sz="3600" dirty="0"/>
              <a:t>10-15Gb RAM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20434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EB153-4885-144B-91B7-C3CD519A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Uses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50E357-CB78-FB40-BDB9-2E77CD444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2532" y="1671638"/>
            <a:ext cx="6506936" cy="3208338"/>
          </a:xfrm>
        </p:spPr>
      </p:pic>
    </p:spTree>
    <p:extLst>
      <p:ext uri="{BB962C8B-B14F-4D97-AF65-F5344CB8AC3E}">
        <p14:creationId xmlns:p14="http://schemas.microsoft.com/office/powerpoint/2010/main" val="170396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10087" y="43174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337073" y="4043408"/>
          <a:ext cx="9220200" cy="120396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560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2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Organism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effectLst/>
                        </a:rPr>
                        <a:t>Reads</a:t>
                      </a:r>
                      <a:endParaRPr lang="en-US" sz="18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Coverage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</a:rPr>
                        <a:t>Identity</a:t>
                      </a:r>
                      <a:endParaRPr lang="en-US" sz="180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>
                          <a:solidFill>
                            <a:srgbClr val="4E75A3"/>
                          </a:solidFill>
                          <a:effectLst/>
                        </a:rPr>
                        <a:t>Salmonella </a:t>
                      </a:r>
                      <a:r>
                        <a:rPr lang="en-US" sz="1800" u="none" strike="noStrike" dirty="0" err="1">
                          <a:solidFill>
                            <a:srgbClr val="4E75A3"/>
                          </a:solidFill>
                          <a:effectLst/>
                        </a:rPr>
                        <a:t>enterica</a:t>
                      </a:r>
                      <a:r>
                        <a:rPr lang="en-US" sz="1800" u="none" strike="noStrike" dirty="0">
                          <a:solidFill>
                            <a:srgbClr val="4E75A3"/>
                          </a:solidFill>
                          <a:effectLst/>
                        </a:rPr>
                        <a:t> subsp. </a:t>
                      </a:r>
                      <a:r>
                        <a:rPr lang="en-US" sz="1800" u="none" strike="noStrike" dirty="0" err="1">
                          <a:solidFill>
                            <a:srgbClr val="4E75A3"/>
                          </a:solidFill>
                          <a:effectLst/>
                        </a:rPr>
                        <a:t>enterica</a:t>
                      </a:r>
                      <a:r>
                        <a:rPr lang="en-US" sz="1800" u="none" strike="noStrike" dirty="0">
                          <a:solidFill>
                            <a:srgbClr val="4E75A3"/>
                          </a:solidFill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rgbClr val="4E75A3"/>
                          </a:solidFill>
                          <a:effectLst/>
                        </a:rPr>
                        <a:t>serovar</a:t>
                      </a:r>
                      <a:r>
                        <a:rPr lang="en-US" sz="1800" u="none" strike="noStrike" dirty="0">
                          <a:solidFill>
                            <a:srgbClr val="4E75A3"/>
                          </a:solidFill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solidFill>
                            <a:srgbClr val="4E75A3"/>
                          </a:solidFill>
                          <a:effectLst/>
                        </a:rPr>
                        <a:t>Typhi</a:t>
                      </a:r>
                      <a:r>
                        <a:rPr lang="en-US" sz="1800" u="none" strike="noStrike" dirty="0">
                          <a:solidFill>
                            <a:srgbClr val="4E75A3"/>
                          </a:solidFill>
                          <a:effectLst/>
                        </a:rPr>
                        <a:t> str. CT18</a:t>
                      </a:r>
                      <a:endParaRPr lang="en-US" sz="1800" dirty="0">
                        <a:solidFill>
                          <a:srgbClr val="4E75A3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800" u="none" strike="noStrike">
                          <a:solidFill>
                            <a:srgbClr val="4E75A3"/>
                          </a:solidFill>
                          <a:effectLst/>
                        </a:rPr>
                        <a:t>1,962,751</a:t>
                      </a:r>
                      <a:endParaRPr lang="fi-FI" sz="1800">
                        <a:solidFill>
                          <a:srgbClr val="4E75A3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800" u="none" strike="noStrike">
                          <a:solidFill>
                            <a:srgbClr val="4E75A3"/>
                          </a:solidFill>
                          <a:effectLst/>
                        </a:rPr>
                        <a:t>88.91%</a:t>
                      </a:r>
                      <a:endParaRPr lang="hr-HR" sz="1800">
                        <a:solidFill>
                          <a:srgbClr val="4E75A3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800" u="none" strike="noStrike">
                          <a:solidFill>
                            <a:srgbClr val="4E75A3"/>
                          </a:solidFill>
                          <a:effectLst/>
                        </a:rPr>
                        <a:t>98.64%</a:t>
                      </a:r>
                      <a:endParaRPr lang="hr-HR" sz="1800">
                        <a:solidFill>
                          <a:srgbClr val="4E75A3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4E75A3"/>
                          </a:solidFill>
                          <a:effectLst/>
                        </a:rPr>
                        <a:t>Klebsiella</a:t>
                      </a:r>
                      <a:r>
                        <a:rPr lang="en-US" sz="1800" u="none" strike="noStrike" dirty="0">
                          <a:solidFill>
                            <a:srgbClr val="4E75A3"/>
                          </a:solidFill>
                          <a:effectLst/>
                        </a:rPr>
                        <a:t> pneumoniae strain k1037</a:t>
                      </a:r>
                      <a:endParaRPr lang="en-US" sz="1800" dirty="0">
                        <a:solidFill>
                          <a:srgbClr val="4E75A3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i-FI" sz="1800" u="none" strike="noStrike" dirty="0">
                          <a:solidFill>
                            <a:srgbClr val="4E75A3"/>
                          </a:solidFill>
                          <a:effectLst/>
                        </a:rPr>
                        <a:t>10,726,719</a:t>
                      </a:r>
                      <a:endParaRPr lang="fi-FI" sz="1800" dirty="0">
                        <a:solidFill>
                          <a:srgbClr val="4E75A3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800" u="none" strike="noStrike" dirty="0">
                          <a:solidFill>
                            <a:srgbClr val="4E75A3"/>
                          </a:solidFill>
                          <a:effectLst/>
                        </a:rPr>
                        <a:t>98.76%</a:t>
                      </a:r>
                      <a:endParaRPr lang="hr-HR" sz="1800" dirty="0">
                        <a:solidFill>
                          <a:srgbClr val="4E75A3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800" u="none" strike="noStrike" dirty="0">
                          <a:solidFill>
                            <a:srgbClr val="4E75A3"/>
                          </a:solidFill>
                          <a:effectLst/>
                        </a:rPr>
                        <a:t>99.96%</a:t>
                      </a:r>
                      <a:endParaRPr lang="hr-HR" sz="1800" dirty="0">
                        <a:solidFill>
                          <a:srgbClr val="4E75A3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955552" y="1029763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4E75A3"/>
                </a:solidFill>
              </a:rPr>
              <a:t>ERR024951</a:t>
            </a:r>
            <a:endParaRPr lang="en-US" sz="2400" dirty="0">
              <a:solidFill>
                <a:srgbClr val="4E75A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73" y="1569666"/>
            <a:ext cx="8775700" cy="19939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286862" y="1418752"/>
            <a:ext cx="0" cy="2295727"/>
          </a:xfrm>
          <a:prstGeom prst="line">
            <a:avLst/>
          </a:prstGeom>
          <a:ln w="25400">
            <a:solidFill>
              <a:srgbClr val="FFC3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81388" y="1418752"/>
            <a:ext cx="0" cy="2295727"/>
          </a:xfrm>
          <a:prstGeom prst="line">
            <a:avLst/>
          </a:prstGeom>
          <a:ln w="25400">
            <a:solidFill>
              <a:srgbClr val="FFC3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884516" y="1569666"/>
            <a:ext cx="5428527" cy="270709"/>
          </a:xfrm>
          <a:prstGeom prst="rect">
            <a:avLst/>
          </a:prstGeom>
          <a:solidFill>
            <a:srgbClr val="FFC33E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84516" y="1962181"/>
            <a:ext cx="5428527" cy="270709"/>
          </a:xfrm>
          <a:prstGeom prst="rect">
            <a:avLst/>
          </a:prstGeom>
          <a:solidFill>
            <a:srgbClr val="FFC33E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37073" y="33789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/>
              <a:t>…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DC51E4E-F122-5D41-B52B-733518EA0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Contamination</a:t>
            </a:r>
          </a:p>
        </p:txBody>
      </p:sp>
    </p:spTree>
    <p:extLst>
      <p:ext uri="{BB962C8B-B14F-4D97-AF65-F5344CB8AC3E}">
        <p14:creationId xmlns:p14="http://schemas.microsoft.com/office/powerpoint/2010/main" val="276946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721F-E311-324F-877C-E32436ECB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query?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F4B0C-752E-6847-94C2-539B3EED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29661" y="2362200"/>
            <a:ext cx="19050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CA2D7-EC9B-0543-B1E4-D6910B451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21" y="685800"/>
            <a:ext cx="5827679" cy="47575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0F9F35-B1E9-9947-AC70-1CA033A6C4D0}"/>
              </a:ext>
            </a:extLst>
          </p:cNvPr>
          <p:cNvCxnSpPr>
            <a:cxnSpLocks/>
          </p:cNvCxnSpPr>
          <p:nvPr/>
        </p:nvCxnSpPr>
        <p:spPr>
          <a:xfrm>
            <a:off x="3810000" y="2476500"/>
            <a:ext cx="2476500" cy="533400"/>
          </a:xfrm>
          <a:prstGeom prst="line">
            <a:avLst/>
          </a:prstGeom>
          <a:ln w="25400">
            <a:solidFill>
              <a:srgbClr val="4E7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BC9E31-EC3F-654F-AE09-D0F28B8B71ED}"/>
              </a:ext>
            </a:extLst>
          </p:cNvPr>
          <p:cNvCxnSpPr>
            <a:cxnSpLocks/>
          </p:cNvCxnSpPr>
          <p:nvPr/>
        </p:nvCxnSpPr>
        <p:spPr>
          <a:xfrm flipV="1">
            <a:off x="3924300" y="3238500"/>
            <a:ext cx="2362200" cy="800100"/>
          </a:xfrm>
          <a:prstGeom prst="line">
            <a:avLst/>
          </a:prstGeom>
          <a:ln w="25400">
            <a:solidFill>
              <a:srgbClr val="4E7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5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" t="13469" r="8764" b="9396"/>
          <a:stretch/>
        </p:blipFill>
        <p:spPr>
          <a:xfrm>
            <a:off x="1278777" y="1389030"/>
            <a:ext cx="8284983" cy="3689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8777" y="1461156"/>
            <a:ext cx="929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Reads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11760" y="4741435"/>
            <a:ext cx="156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References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5141" y="4741435"/>
            <a:ext cx="1272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Sketches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63760" y="3102414"/>
            <a:ext cx="1808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Containment</a:t>
            </a:r>
          </a:p>
          <a:p>
            <a:r>
              <a:rPr lang="en-US" sz="2400" dirty="0">
                <a:solidFill>
                  <a:srgbClr val="497B97"/>
                </a:solidFill>
              </a:rPr>
              <a:t>estimates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96945" y="-252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Containment – solution (screen)</a:t>
            </a:r>
          </a:p>
        </p:txBody>
      </p:sp>
    </p:spTree>
    <p:extLst>
      <p:ext uri="{BB962C8B-B14F-4D97-AF65-F5344CB8AC3E}">
        <p14:creationId xmlns:p14="http://schemas.microsoft.com/office/powerpoint/2010/main" val="206882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62558" y="1915015"/>
            <a:ext cx="2666884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FFC33E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Previously on</a:t>
            </a:r>
            <a:r>
              <a:rPr lang="is-IS" sz="3200" i="1" dirty="0">
                <a:solidFill>
                  <a:srgbClr val="FFC33E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…</a:t>
            </a:r>
            <a:endParaRPr lang="en-US" sz="3200" i="1" dirty="0">
              <a:solidFill>
                <a:srgbClr val="FFC33E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99790"/>
            <a:ext cx="12192000" cy="15696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C33E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Stencil" charset="0"/>
                <a:ea typeface="Stencil" charset="0"/>
                <a:cs typeface="Stencil" charset="0"/>
              </a:rPr>
              <a:t>M*A*S*H</a:t>
            </a:r>
          </a:p>
        </p:txBody>
      </p:sp>
    </p:spTree>
    <p:extLst>
      <p:ext uri="{BB962C8B-B14F-4D97-AF65-F5344CB8AC3E}">
        <p14:creationId xmlns:p14="http://schemas.microsoft.com/office/powerpoint/2010/main" val="543777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SRA metagenomes vs. RefSeq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801" y="1658026"/>
            <a:ext cx="6208033" cy="17175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~100,000 runs</a:t>
            </a:r>
          </a:p>
          <a:p>
            <a:pPr marL="0" indent="0">
              <a:buNone/>
            </a:pPr>
            <a:r>
              <a:rPr lang="en-US" dirty="0"/>
              <a:t>~100,000 genomes</a:t>
            </a:r>
          </a:p>
          <a:p>
            <a:pPr marL="0" indent="0">
              <a:buNone/>
            </a:pPr>
            <a:r>
              <a:rPr lang="en-US" dirty="0"/>
              <a:t>~1</a:t>
            </a:r>
            <a:r>
              <a:rPr lang="en-US" dirty="0">
                <a:solidFill>
                  <a:srgbClr val="4E75A3"/>
                </a:solidFill>
              </a:rPr>
              <a:t>0,000</a:t>
            </a:r>
            <a:r>
              <a:rPr lang="en-US" dirty="0"/>
              <a:t>,000,000 containment estimates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5234" y="1989655"/>
            <a:ext cx="51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4E75A3"/>
                </a:solidFill>
              </a:rPr>
              <a:t>x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90801" y="2648902"/>
            <a:ext cx="6124399" cy="0"/>
          </a:xfrm>
          <a:prstGeom prst="line">
            <a:avLst/>
          </a:prstGeom>
          <a:ln w="25400">
            <a:solidFill>
              <a:srgbClr val="4E7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10087" y="43174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48B12A-49DD-A04F-8945-05570DDCF226}"/>
              </a:ext>
            </a:extLst>
          </p:cNvPr>
          <p:cNvSpPr txBox="1">
            <a:spLocks/>
          </p:cNvSpPr>
          <p:nvPr/>
        </p:nvSpPr>
        <p:spPr>
          <a:xfrm>
            <a:off x="964809" y="3620299"/>
            <a:ext cx="10515600" cy="1426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440 </a:t>
            </a:r>
            <a:r>
              <a:rPr lang="en-US" dirty="0" err="1"/>
              <a:t>cpu</a:t>
            </a:r>
            <a:r>
              <a:rPr lang="en-US" dirty="0"/>
              <a:t>-days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E7796-5CA1-FF43-8478-D751E513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096" y="1883380"/>
            <a:ext cx="4165209" cy="326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B6C34-1376-794A-A312-34C866E8D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2400"/>
            <a:ext cx="8541873" cy="5546558"/>
          </a:xfrm>
        </p:spPr>
      </p:pic>
    </p:spTree>
    <p:extLst>
      <p:ext uri="{BB962C8B-B14F-4D97-AF65-F5344CB8AC3E}">
        <p14:creationId xmlns:p14="http://schemas.microsoft.com/office/powerpoint/2010/main" val="1281116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DFA4-DC40-ED46-AD9F-9A3707004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0"/>
            <a:ext cx="10515600" cy="1325563"/>
          </a:xfrm>
        </p:spPr>
        <p:txBody>
          <a:bodyPr/>
          <a:lstStyle/>
          <a:p>
            <a:r>
              <a:rPr lang="en-US" dirty="0"/>
              <a:t>Novel virus discovery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53A7AC-D5AE-5E4E-AF10-4C1FF73A775C}"/>
              </a:ext>
            </a:extLst>
          </p:cNvPr>
          <p:cNvCxnSpPr>
            <a:cxnSpLocks/>
          </p:cNvCxnSpPr>
          <p:nvPr/>
        </p:nvCxnSpPr>
        <p:spPr>
          <a:xfrm>
            <a:off x="2209799" y="1219201"/>
            <a:ext cx="914401" cy="0"/>
          </a:xfrm>
          <a:prstGeom prst="line">
            <a:avLst/>
          </a:prstGeom>
          <a:ln w="25400">
            <a:solidFill>
              <a:srgbClr val="4E7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5FC2D0-8ABF-5645-AEBB-60CB629EB483}"/>
              </a:ext>
            </a:extLst>
          </p:cNvPr>
          <p:cNvCxnSpPr>
            <a:cxnSpLocks/>
          </p:cNvCxnSpPr>
          <p:nvPr/>
        </p:nvCxnSpPr>
        <p:spPr>
          <a:xfrm>
            <a:off x="3962400" y="762002"/>
            <a:ext cx="0" cy="1046869"/>
          </a:xfrm>
          <a:prstGeom prst="line">
            <a:avLst/>
          </a:prstGeom>
          <a:ln w="25400">
            <a:solidFill>
              <a:srgbClr val="4E7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A7E4F-8382-6348-AC7F-1BEC29DE21C9}"/>
              </a:ext>
            </a:extLst>
          </p:cNvPr>
          <p:cNvCxnSpPr>
            <a:cxnSpLocks/>
          </p:cNvCxnSpPr>
          <p:nvPr/>
        </p:nvCxnSpPr>
        <p:spPr>
          <a:xfrm>
            <a:off x="3124200" y="1219200"/>
            <a:ext cx="0" cy="589669"/>
          </a:xfrm>
          <a:prstGeom prst="line">
            <a:avLst/>
          </a:prstGeom>
          <a:ln w="25400">
            <a:solidFill>
              <a:srgbClr val="4E7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7AE7ED-2963-784D-9DDD-A723160376F9}"/>
              </a:ext>
            </a:extLst>
          </p:cNvPr>
          <p:cNvCxnSpPr>
            <a:cxnSpLocks/>
          </p:cNvCxnSpPr>
          <p:nvPr/>
        </p:nvCxnSpPr>
        <p:spPr>
          <a:xfrm>
            <a:off x="2209800" y="1219202"/>
            <a:ext cx="0" cy="589668"/>
          </a:xfrm>
          <a:prstGeom prst="line">
            <a:avLst/>
          </a:prstGeom>
          <a:ln w="25400">
            <a:solidFill>
              <a:srgbClr val="4E7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979238-1216-F941-8F4F-568498C800D7}"/>
              </a:ext>
            </a:extLst>
          </p:cNvPr>
          <p:cNvCxnSpPr>
            <a:cxnSpLocks/>
          </p:cNvCxnSpPr>
          <p:nvPr/>
        </p:nvCxnSpPr>
        <p:spPr>
          <a:xfrm rot="5400000">
            <a:off x="2448364" y="980636"/>
            <a:ext cx="437271" cy="0"/>
          </a:xfrm>
          <a:prstGeom prst="line">
            <a:avLst/>
          </a:prstGeom>
          <a:ln w="25400">
            <a:solidFill>
              <a:srgbClr val="4E7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737DAE9-9FFB-6E4A-B2E6-16FE7497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81200" y="1828800"/>
            <a:ext cx="482600" cy="482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1A93B2-44D7-1243-B9E0-87091ABC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812256" y="1835944"/>
            <a:ext cx="623887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25F56F-0A03-4E4D-8F8A-44B5F1069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716866" y="1845734"/>
            <a:ext cx="491066" cy="45719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CD3C75-0B64-CE4F-915C-3AB7C3E52E70}"/>
              </a:ext>
            </a:extLst>
          </p:cNvPr>
          <p:cNvCxnSpPr>
            <a:cxnSpLocks/>
          </p:cNvCxnSpPr>
          <p:nvPr/>
        </p:nvCxnSpPr>
        <p:spPr>
          <a:xfrm>
            <a:off x="3124200" y="2362200"/>
            <a:ext cx="0" cy="457200"/>
          </a:xfrm>
          <a:prstGeom prst="line">
            <a:avLst/>
          </a:prstGeom>
          <a:ln w="76200">
            <a:solidFill>
              <a:srgbClr val="4E75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D4B6F2-DBAD-8843-BF79-653A99DF2AE7}"/>
              </a:ext>
            </a:extLst>
          </p:cNvPr>
          <p:cNvCxnSpPr>
            <a:cxnSpLocks/>
          </p:cNvCxnSpPr>
          <p:nvPr/>
        </p:nvCxnSpPr>
        <p:spPr>
          <a:xfrm>
            <a:off x="1143000" y="2057400"/>
            <a:ext cx="685800" cy="0"/>
          </a:xfrm>
          <a:prstGeom prst="line">
            <a:avLst/>
          </a:prstGeom>
          <a:ln w="76200">
            <a:solidFill>
              <a:srgbClr val="4E75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7855366-EAD2-B14C-8959-EE0D13462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42" y="3063286"/>
            <a:ext cx="4652020" cy="23622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6AA7EE9-F2A8-CE45-89B0-C9764F81EA52}"/>
              </a:ext>
            </a:extLst>
          </p:cNvPr>
          <p:cNvCxnSpPr>
            <a:cxnSpLocks/>
          </p:cNvCxnSpPr>
          <p:nvPr/>
        </p:nvCxnSpPr>
        <p:spPr>
          <a:xfrm>
            <a:off x="2667000" y="762000"/>
            <a:ext cx="1295400" cy="0"/>
          </a:xfrm>
          <a:prstGeom prst="line">
            <a:avLst/>
          </a:prstGeom>
          <a:ln w="25400">
            <a:solidFill>
              <a:srgbClr val="4E7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F705B57-6BAA-5443-B632-1574F9368ECF}"/>
              </a:ext>
            </a:extLst>
          </p:cNvPr>
          <p:cNvSpPr/>
          <p:nvPr/>
        </p:nvSpPr>
        <p:spPr>
          <a:xfrm>
            <a:off x="2897219" y="2925172"/>
            <a:ext cx="457200" cy="2667000"/>
          </a:xfrm>
          <a:prstGeom prst="rect">
            <a:avLst/>
          </a:prstGeom>
          <a:noFill/>
          <a:ln w="25400">
            <a:solidFill>
              <a:srgbClr val="4E7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1BE416F-376E-3848-9E17-88B1BDDDF7DB}"/>
              </a:ext>
            </a:extLst>
          </p:cNvPr>
          <p:cNvSpPr/>
          <p:nvPr/>
        </p:nvSpPr>
        <p:spPr>
          <a:xfrm>
            <a:off x="559158" y="3896858"/>
            <a:ext cx="5029200" cy="228600"/>
          </a:xfrm>
          <a:prstGeom prst="rect">
            <a:avLst/>
          </a:prstGeom>
          <a:noFill/>
          <a:ln w="25400">
            <a:solidFill>
              <a:srgbClr val="4E7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14CD120-CE32-3C40-AE56-05C394C97F21}"/>
              </a:ext>
            </a:extLst>
          </p:cNvPr>
          <p:cNvCxnSpPr>
            <a:cxnSpLocks/>
          </p:cNvCxnSpPr>
          <p:nvPr/>
        </p:nvCxnSpPr>
        <p:spPr>
          <a:xfrm>
            <a:off x="5715000" y="3996133"/>
            <a:ext cx="762000" cy="0"/>
          </a:xfrm>
          <a:prstGeom prst="line">
            <a:avLst/>
          </a:prstGeom>
          <a:ln w="76200">
            <a:solidFill>
              <a:srgbClr val="4E75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6700EC-A818-4444-8CFD-2C47CD1B1BC3}"/>
              </a:ext>
            </a:extLst>
          </p:cNvPr>
          <p:cNvSpPr txBox="1"/>
          <p:nvPr/>
        </p:nvSpPr>
        <p:spPr>
          <a:xfrm>
            <a:off x="762000" y="2590800"/>
            <a:ext cx="1048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E75A3"/>
                </a:solidFill>
              </a:rPr>
              <a:t>RefSeq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609771-2907-0C42-8A07-16D377A3EDE7}"/>
              </a:ext>
            </a:extLst>
          </p:cNvPr>
          <p:cNvSpPr txBox="1"/>
          <p:nvPr/>
        </p:nvSpPr>
        <p:spPr>
          <a:xfrm rot="16200000">
            <a:off x="76912" y="3167779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E75A3"/>
                </a:solidFill>
              </a:rPr>
              <a:t>SRA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9ED608B-AC2A-5146-95E9-6C4A3E8AC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315200" y="4495800"/>
            <a:ext cx="623887" cy="45720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AD63091-7D72-1C4A-A0C0-BA8090A3906A}"/>
              </a:ext>
            </a:extLst>
          </p:cNvPr>
          <p:cNvCxnSpPr>
            <a:cxnSpLocks/>
          </p:cNvCxnSpPr>
          <p:nvPr/>
        </p:nvCxnSpPr>
        <p:spPr>
          <a:xfrm>
            <a:off x="6705600" y="4343400"/>
            <a:ext cx="1752600" cy="0"/>
          </a:xfrm>
          <a:prstGeom prst="line">
            <a:avLst/>
          </a:prstGeom>
          <a:ln w="50800">
            <a:solidFill>
              <a:srgbClr val="4E75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55409D8-7F79-334B-A678-46188B0402CC}"/>
              </a:ext>
            </a:extLst>
          </p:cNvPr>
          <p:cNvCxnSpPr>
            <a:cxnSpLocks/>
          </p:cNvCxnSpPr>
          <p:nvPr/>
        </p:nvCxnSpPr>
        <p:spPr>
          <a:xfrm>
            <a:off x="6705600" y="4114800"/>
            <a:ext cx="983457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7ACDC2-C29B-B84D-BBE2-A89D93505BF7}"/>
              </a:ext>
            </a:extLst>
          </p:cNvPr>
          <p:cNvCxnSpPr>
            <a:cxnSpLocks/>
          </p:cNvCxnSpPr>
          <p:nvPr/>
        </p:nvCxnSpPr>
        <p:spPr>
          <a:xfrm>
            <a:off x="6781800" y="3505200"/>
            <a:ext cx="983457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C328EC-8F3E-7646-8B36-6EC074C846F6}"/>
              </a:ext>
            </a:extLst>
          </p:cNvPr>
          <p:cNvCxnSpPr>
            <a:cxnSpLocks/>
          </p:cNvCxnSpPr>
          <p:nvPr/>
        </p:nvCxnSpPr>
        <p:spPr>
          <a:xfrm>
            <a:off x="7086600" y="3657600"/>
            <a:ext cx="983457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AFADCB-301D-D048-9D8A-175E23EAB77D}"/>
              </a:ext>
            </a:extLst>
          </p:cNvPr>
          <p:cNvCxnSpPr>
            <a:cxnSpLocks/>
          </p:cNvCxnSpPr>
          <p:nvPr/>
        </p:nvCxnSpPr>
        <p:spPr>
          <a:xfrm>
            <a:off x="7467600" y="3810000"/>
            <a:ext cx="983457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5BE3A4F-B631-8D43-B2F8-1073458B5F79}"/>
              </a:ext>
            </a:extLst>
          </p:cNvPr>
          <p:cNvCxnSpPr>
            <a:cxnSpLocks/>
          </p:cNvCxnSpPr>
          <p:nvPr/>
        </p:nvCxnSpPr>
        <p:spPr>
          <a:xfrm>
            <a:off x="7010400" y="3962400"/>
            <a:ext cx="983457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2FA3CA-7E52-6042-BD95-6BA874E80AF8}"/>
              </a:ext>
            </a:extLst>
          </p:cNvPr>
          <p:cNvCxnSpPr>
            <a:cxnSpLocks/>
          </p:cNvCxnSpPr>
          <p:nvPr/>
        </p:nvCxnSpPr>
        <p:spPr>
          <a:xfrm>
            <a:off x="7239000" y="3352800"/>
            <a:ext cx="983457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A13033E6-DD0E-5349-B1C1-36A1396C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678094" y="3009900"/>
            <a:ext cx="1905000" cy="1905000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FD7E7B8-902C-9B46-A9BC-C50ECE5E5B9E}"/>
              </a:ext>
            </a:extLst>
          </p:cNvPr>
          <p:cNvCxnSpPr>
            <a:cxnSpLocks/>
          </p:cNvCxnSpPr>
          <p:nvPr/>
        </p:nvCxnSpPr>
        <p:spPr>
          <a:xfrm>
            <a:off x="8763000" y="3996133"/>
            <a:ext cx="762000" cy="0"/>
          </a:xfrm>
          <a:prstGeom prst="line">
            <a:avLst/>
          </a:prstGeom>
          <a:ln w="76200">
            <a:solidFill>
              <a:srgbClr val="4E75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56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11D631-D683-FC47-A45E-A7E37EA7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61" y="3213100"/>
            <a:ext cx="1905000" cy="149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926C1-A4E1-E342-ADB7-DDCD4731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201" y="1981200"/>
            <a:ext cx="6613798" cy="335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F891C-2147-7046-920B-097B0A23B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94625" y="720784"/>
            <a:ext cx="488950" cy="4889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DC9682-9ABF-6548-A0C0-898176B2AA57}"/>
              </a:ext>
            </a:extLst>
          </p:cNvPr>
          <p:cNvCxnSpPr>
            <a:cxnSpLocks/>
          </p:cNvCxnSpPr>
          <p:nvPr/>
        </p:nvCxnSpPr>
        <p:spPr>
          <a:xfrm>
            <a:off x="8039100" y="1295400"/>
            <a:ext cx="0" cy="457200"/>
          </a:xfrm>
          <a:prstGeom prst="line">
            <a:avLst/>
          </a:prstGeom>
          <a:ln w="76200">
            <a:solidFill>
              <a:srgbClr val="4E75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9B3B867-8139-0D42-9251-C28DA4CB4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429000"/>
            <a:ext cx="1069622" cy="107626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5E1E28-2CB2-8149-92EF-72196619976E}"/>
              </a:ext>
            </a:extLst>
          </p:cNvPr>
          <p:cNvCxnSpPr>
            <a:cxnSpLocks/>
          </p:cNvCxnSpPr>
          <p:nvPr/>
        </p:nvCxnSpPr>
        <p:spPr>
          <a:xfrm>
            <a:off x="1222022" y="3962400"/>
            <a:ext cx="606778" cy="0"/>
          </a:xfrm>
          <a:prstGeom prst="line">
            <a:avLst/>
          </a:prstGeom>
          <a:ln w="76200">
            <a:solidFill>
              <a:srgbClr val="4E75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500BE1-7B63-7247-9517-072BFCEC9AF5}"/>
              </a:ext>
            </a:extLst>
          </p:cNvPr>
          <p:cNvCxnSpPr>
            <a:cxnSpLocks/>
          </p:cNvCxnSpPr>
          <p:nvPr/>
        </p:nvCxnSpPr>
        <p:spPr>
          <a:xfrm>
            <a:off x="3614561" y="3962400"/>
            <a:ext cx="606778" cy="0"/>
          </a:xfrm>
          <a:prstGeom prst="line">
            <a:avLst/>
          </a:prstGeom>
          <a:ln w="76200">
            <a:solidFill>
              <a:srgbClr val="4E75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27CE863-A216-3A44-9E59-B5B056EC6B19}"/>
              </a:ext>
            </a:extLst>
          </p:cNvPr>
          <p:cNvSpPr/>
          <p:nvPr/>
        </p:nvSpPr>
        <p:spPr>
          <a:xfrm>
            <a:off x="7833802" y="1838266"/>
            <a:ext cx="457200" cy="3648134"/>
          </a:xfrm>
          <a:prstGeom prst="rect">
            <a:avLst/>
          </a:prstGeom>
          <a:noFill/>
          <a:ln w="25400">
            <a:solidFill>
              <a:srgbClr val="4E7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8877F9-A2EE-D840-B95A-B406D1F6459D}"/>
              </a:ext>
            </a:extLst>
          </p:cNvPr>
          <p:cNvSpPr/>
          <p:nvPr/>
        </p:nvSpPr>
        <p:spPr>
          <a:xfrm>
            <a:off x="4618606" y="3848100"/>
            <a:ext cx="6887593" cy="266700"/>
          </a:xfrm>
          <a:prstGeom prst="rect">
            <a:avLst/>
          </a:prstGeom>
          <a:noFill/>
          <a:ln w="25400">
            <a:solidFill>
              <a:srgbClr val="4E7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986842-C962-AF44-8FB4-A282EACE1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705600" y="752534"/>
            <a:ext cx="623887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27C304-092F-D949-B2E5-89244C9DB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898467" y="707684"/>
            <a:ext cx="491066" cy="45719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BB28A6-9C3C-3D47-A185-F72CDE7250C5}"/>
              </a:ext>
            </a:extLst>
          </p:cNvPr>
          <p:cNvCxnSpPr>
            <a:cxnSpLocks/>
          </p:cNvCxnSpPr>
          <p:nvPr/>
        </p:nvCxnSpPr>
        <p:spPr>
          <a:xfrm>
            <a:off x="9120698" y="1295400"/>
            <a:ext cx="0" cy="457200"/>
          </a:xfrm>
          <a:prstGeom prst="line">
            <a:avLst/>
          </a:prstGeom>
          <a:ln w="76200">
            <a:solidFill>
              <a:srgbClr val="4E75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FE7805C-CE3C-0243-AA40-EC3D1E9E2023}"/>
              </a:ext>
            </a:extLst>
          </p:cNvPr>
          <p:cNvSpPr/>
          <p:nvPr/>
        </p:nvSpPr>
        <p:spPr>
          <a:xfrm>
            <a:off x="8915400" y="1838266"/>
            <a:ext cx="457200" cy="3648134"/>
          </a:xfrm>
          <a:prstGeom prst="rect">
            <a:avLst/>
          </a:prstGeom>
          <a:noFill/>
          <a:ln w="25400">
            <a:solidFill>
              <a:srgbClr val="4E7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79555-D046-A244-84BB-433665D52559}"/>
              </a:ext>
            </a:extLst>
          </p:cNvPr>
          <p:cNvCxnSpPr>
            <a:cxnSpLocks/>
          </p:cNvCxnSpPr>
          <p:nvPr/>
        </p:nvCxnSpPr>
        <p:spPr>
          <a:xfrm>
            <a:off x="7023080" y="1295400"/>
            <a:ext cx="0" cy="457200"/>
          </a:xfrm>
          <a:prstGeom prst="line">
            <a:avLst/>
          </a:prstGeom>
          <a:ln w="76200">
            <a:solidFill>
              <a:srgbClr val="4E75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3CB4C35-C629-EA40-915F-47C10C603708}"/>
              </a:ext>
            </a:extLst>
          </p:cNvPr>
          <p:cNvSpPr/>
          <p:nvPr/>
        </p:nvSpPr>
        <p:spPr>
          <a:xfrm>
            <a:off x="6817782" y="1838266"/>
            <a:ext cx="457200" cy="3648134"/>
          </a:xfrm>
          <a:prstGeom prst="rect">
            <a:avLst/>
          </a:prstGeom>
          <a:noFill/>
          <a:ln w="25400">
            <a:solidFill>
              <a:srgbClr val="4E75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49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31" y="1524001"/>
            <a:ext cx="795827" cy="3197110"/>
          </a:xfrm>
        </p:spPr>
      </p:pic>
      <p:sp>
        <p:nvSpPr>
          <p:cNvPr id="5" name="TextBox 4"/>
          <p:cNvSpPr txBox="1"/>
          <p:nvPr/>
        </p:nvSpPr>
        <p:spPr>
          <a:xfrm>
            <a:off x="1589385" y="1684471"/>
            <a:ext cx="2050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4E75A3"/>
                </a:solidFill>
              </a:rPr>
              <a:t>Adam </a:t>
            </a:r>
            <a:r>
              <a:rPr lang="en-US" sz="2400" dirty="0" err="1">
                <a:solidFill>
                  <a:srgbClr val="4E75A3"/>
                </a:solidFill>
              </a:rPr>
              <a:t>Phillippy</a:t>
            </a:r>
            <a:endParaRPr lang="en-US" sz="2400" dirty="0">
              <a:solidFill>
                <a:srgbClr val="4E75A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0278" y="2445023"/>
            <a:ext cx="1600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4E75A3"/>
                </a:solidFill>
              </a:rPr>
              <a:t>Alex </a:t>
            </a:r>
            <a:r>
              <a:rPr lang="en-US" sz="2400" dirty="0" err="1">
                <a:solidFill>
                  <a:srgbClr val="4E75A3"/>
                </a:solidFill>
              </a:rPr>
              <a:t>Dithey</a:t>
            </a:r>
            <a:endParaRPr lang="en-US" sz="2400" dirty="0">
              <a:solidFill>
                <a:srgbClr val="4E75A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6729" y="3244044"/>
            <a:ext cx="1683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4E75A3"/>
                </a:solidFill>
              </a:rPr>
              <a:t>Serge </a:t>
            </a:r>
            <a:r>
              <a:rPr lang="en-US" sz="2400" dirty="0" err="1">
                <a:solidFill>
                  <a:srgbClr val="4E75A3"/>
                </a:solidFill>
              </a:rPr>
              <a:t>Koren</a:t>
            </a:r>
            <a:endParaRPr lang="en-US" sz="2400" dirty="0">
              <a:solidFill>
                <a:srgbClr val="4E75A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9442" y="4136199"/>
            <a:ext cx="2310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4E75A3"/>
                </a:solidFill>
              </a:rPr>
              <a:t>Anna Sappington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9342" y="3679596"/>
            <a:ext cx="436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E75A3">
                    <a:alpha val="50000"/>
                  </a:srgbClr>
                </a:solidFill>
              </a:rPr>
              <a:t>http://</a:t>
            </a:r>
            <a:r>
              <a:rPr lang="en-US" sz="2400" dirty="0" err="1">
                <a:solidFill>
                  <a:srgbClr val="4E75A3"/>
                </a:solidFill>
              </a:rPr>
              <a:t>mash.readthedocs.org</a:t>
            </a:r>
            <a:endParaRPr lang="en-US" sz="2400" dirty="0">
              <a:solidFill>
                <a:srgbClr val="4E75A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79342" y="4289882"/>
            <a:ext cx="4364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E75A3">
                    <a:alpha val="47000"/>
                  </a:srgbClr>
                </a:solidFill>
              </a:rPr>
              <a:t>http://</a:t>
            </a:r>
            <a:r>
              <a:rPr lang="en-US" sz="2400" dirty="0" err="1">
                <a:solidFill>
                  <a:srgbClr val="4E75A3"/>
                </a:solidFill>
              </a:rPr>
              <a:t>github.com</a:t>
            </a:r>
            <a:r>
              <a:rPr lang="en-US" sz="2400" dirty="0">
                <a:solidFill>
                  <a:srgbClr val="4E75A3"/>
                </a:solidFill>
              </a:rPr>
              <a:t>/</a:t>
            </a:r>
            <a:r>
              <a:rPr lang="en-US" sz="2400" dirty="0" err="1">
                <a:solidFill>
                  <a:srgbClr val="4E75A3"/>
                </a:solidFill>
              </a:rPr>
              <a:t>marbl</a:t>
            </a:r>
            <a:r>
              <a:rPr lang="en-US" sz="2400" dirty="0">
                <a:solidFill>
                  <a:srgbClr val="4E75A3"/>
                </a:solidFill>
              </a:rPr>
              <a:t>/mash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752" y="1928862"/>
            <a:ext cx="1346200" cy="1346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340" y="1966781"/>
            <a:ext cx="1349013" cy="13490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52830E-4253-DA4B-BC21-29CB804D0A86}"/>
              </a:ext>
            </a:extLst>
          </p:cNvPr>
          <p:cNvSpPr txBox="1"/>
          <p:nvPr/>
        </p:nvSpPr>
        <p:spPr>
          <a:xfrm>
            <a:off x="5479342" y="4900168"/>
            <a:ext cx="6738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E75A3">
                    <a:alpha val="47000"/>
                  </a:srgbClr>
                </a:solidFill>
              </a:rPr>
              <a:t>http://</a:t>
            </a:r>
            <a:r>
              <a:rPr lang="en-US" sz="2400" dirty="0" err="1">
                <a:solidFill>
                  <a:srgbClr val="4E75A3"/>
                </a:solidFill>
              </a:rPr>
              <a:t>genomeinformatics.github.io</a:t>
            </a:r>
            <a:r>
              <a:rPr lang="en-US" sz="2400" dirty="0">
                <a:solidFill>
                  <a:srgbClr val="4E75A3"/>
                </a:solidFill>
              </a:rPr>
              <a:t>/mash-screen/</a:t>
            </a:r>
          </a:p>
          <a:p>
            <a:endParaRPr lang="en-US" sz="2400" dirty="0">
              <a:solidFill>
                <a:srgbClr val="4E75A3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62C92A-F6F7-944D-96A6-C80E1F08E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117" y="4858210"/>
            <a:ext cx="697682" cy="704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9F3A4D-0729-CC49-86E1-7B4196B66AF0}"/>
              </a:ext>
            </a:extLst>
          </p:cNvPr>
          <p:cNvSpPr txBox="1"/>
          <p:nvPr/>
        </p:nvSpPr>
        <p:spPr>
          <a:xfrm>
            <a:off x="1991224" y="4920768"/>
            <a:ext cx="1649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4E75A3"/>
                </a:solidFill>
              </a:rPr>
              <a:t>Aleks </a:t>
            </a:r>
            <a:r>
              <a:rPr lang="en-US" sz="2400" dirty="0" err="1">
                <a:solidFill>
                  <a:srgbClr val="4E75A3"/>
                </a:solidFill>
              </a:rPr>
              <a:t>Kostic</a:t>
            </a:r>
            <a:endParaRPr lang="en-US" sz="2400" dirty="0">
              <a:solidFill>
                <a:srgbClr val="4E75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0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MinHash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3545541" cy="3208388"/>
          </a:xfrm>
        </p:spPr>
        <p:txBody>
          <a:bodyPr/>
          <a:lstStyle/>
          <a:p>
            <a:r>
              <a:rPr lang="en-US" dirty="0"/>
              <a:t>Andrei Broder, 1997</a:t>
            </a:r>
          </a:p>
          <a:p>
            <a:r>
              <a:rPr lang="en-US" dirty="0"/>
              <a:t>“On the </a:t>
            </a:r>
            <a:r>
              <a:rPr lang="en-US" b="1" dirty="0"/>
              <a:t>resemblance</a:t>
            </a:r>
            <a:r>
              <a:rPr lang="en-US" dirty="0"/>
              <a:t> and </a:t>
            </a:r>
            <a:r>
              <a:rPr lang="en-US" b="1" dirty="0"/>
              <a:t>containment</a:t>
            </a:r>
            <a:r>
              <a:rPr lang="en-US" dirty="0"/>
              <a:t> of documents”</a:t>
            </a:r>
          </a:p>
        </p:txBody>
      </p:sp>
      <p:pic>
        <p:nvPicPr>
          <p:cNvPr id="4" name="Picture 3" descr="Altavista-199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" t="1" r="26865" b="34635"/>
          <a:stretch/>
        </p:blipFill>
        <p:spPr>
          <a:xfrm>
            <a:off x="4572000" y="685800"/>
            <a:ext cx="7137117" cy="4538238"/>
          </a:xfrm>
          <a:prstGeom prst="rect">
            <a:avLst/>
          </a:prstGeom>
          <a:effectLst>
            <a:outerShdw blurRad="190500" dist="25400" dir="2700000" sx="102000" sy="102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322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MinHash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493" y="2519476"/>
            <a:ext cx="5683022" cy="2271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9051" y="2057811"/>
            <a:ext cx="1608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Documents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26886" y="2057811"/>
            <a:ext cx="1272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Sketches</a:t>
            </a:r>
          </a:p>
        </p:txBody>
      </p:sp>
      <p:sp>
        <p:nvSpPr>
          <p:cNvPr id="7" name="Oval 6"/>
          <p:cNvSpPr/>
          <p:nvPr/>
        </p:nvSpPr>
        <p:spPr>
          <a:xfrm>
            <a:off x="8782975" y="1690688"/>
            <a:ext cx="1842247" cy="1842247"/>
          </a:xfrm>
          <a:prstGeom prst="ellipse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 w="25400">
            <a:solidFill>
              <a:schemeClr val="accent6">
                <a:alpha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709913" y="1690688"/>
            <a:ext cx="1842247" cy="1842247"/>
          </a:xfrm>
          <a:prstGeom prst="ellipse">
            <a:avLst/>
          </a:prstGeom>
          <a:solidFill>
            <a:srgbClr val="FFC33E">
              <a:alpha val="50000"/>
            </a:srgbClr>
          </a:solidFill>
          <a:ln w="25400">
            <a:solidFill>
              <a:srgbClr val="FFC33E">
                <a:alpha val="50000"/>
              </a:srgb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043387" y="2288645"/>
            <a:ext cx="8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59593" y="2288644"/>
            <a:ext cx="8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latin typeface="Times New Roman" charset="0"/>
                <a:ea typeface="Times New Roman" charset="0"/>
                <a:cs typeface="Times New Roman" charset="0"/>
              </a:rPr>
              <a:t>B</a:t>
            </a:r>
            <a:endParaRPr lang="en-US" sz="36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968" y="3767868"/>
            <a:ext cx="1823892" cy="128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6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009"/>
          <a:stretch/>
        </p:blipFill>
        <p:spPr>
          <a:xfrm>
            <a:off x="1359359" y="116523"/>
            <a:ext cx="9486939" cy="553475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805953" y="832094"/>
            <a:ext cx="9209040" cy="1862704"/>
            <a:chOff x="609600" y="747085"/>
            <a:chExt cx="8385445" cy="1696116"/>
          </a:xfrm>
        </p:grpSpPr>
        <p:sp>
          <p:nvSpPr>
            <p:cNvPr id="7" name="TextBox 6"/>
            <p:cNvSpPr txBox="1"/>
            <p:nvPr/>
          </p:nvSpPr>
          <p:spPr>
            <a:xfrm>
              <a:off x="838199" y="1947446"/>
              <a:ext cx="2742207" cy="308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497B97"/>
                  </a:solidFill>
                  <a:cs typeface="Arial"/>
                </a:rPr>
                <a:t>Acinetobacter</a:t>
              </a:r>
              <a:r>
                <a:rPr lang="en-US" sz="1600" dirty="0">
                  <a:solidFill>
                    <a:srgbClr val="497B97"/>
                  </a:solidFill>
                  <a:cs typeface="Arial"/>
                </a:rPr>
                <a:t> </a:t>
              </a:r>
              <a:r>
                <a:rPr lang="en-US" sz="1600" dirty="0" err="1">
                  <a:solidFill>
                    <a:srgbClr val="497B97"/>
                  </a:solidFill>
                  <a:cs typeface="Arial"/>
                </a:rPr>
                <a:t>baumannii</a:t>
              </a:r>
              <a:endParaRPr lang="en-US" sz="1600" dirty="0">
                <a:solidFill>
                  <a:srgbClr val="497B97"/>
                </a:solidFill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21926" y="1582675"/>
              <a:ext cx="1816574" cy="308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97B97"/>
                  </a:solidFill>
                  <a:cs typeface="Arial"/>
                </a:rPr>
                <a:t>B. cereus group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29508" y="1261921"/>
              <a:ext cx="2505379" cy="308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497B97"/>
                  </a:solidFill>
                  <a:cs typeface="Arial"/>
                </a:rPr>
                <a:t>Klebsiella</a:t>
              </a:r>
              <a:r>
                <a:rPr lang="en-US" sz="1600" dirty="0">
                  <a:solidFill>
                    <a:srgbClr val="497B97"/>
                  </a:solidFill>
                  <a:cs typeface="Arial"/>
                </a:rPr>
                <a:t> </a:t>
              </a:r>
              <a:r>
                <a:rPr lang="en-US" sz="1600" dirty="0" err="1">
                  <a:solidFill>
                    <a:srgbClr val="497B97"/>
                  </a:solidFill>
                  <a:cs typeface="Arial"/>
                </a:rPr>
                <a:t>pneumoniae</a:t>
              </a:r>
              <a:endParaRPr lang="en-US" sz="1600" dirty="0">
                <a:solidFill>
                  <a:srgbClr val="497B97"/>
                </a:solidFill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34083" y="1523374"/>
              <a:ext cx="2910655" cy="308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97B97"/>
                  </a:solidFill>
                  <a:cs typeface="Arial"/>
                </a:rPr>
                <a:t>Escherichia coli &amp; </a:t>
              </a:r>
              <a:r>
                <a:rPr lang="en-US" sz="1600" dirty="0" err="1">
                  <a:solidFill>
                    <a:srgbClr val="497B97"/>
                  </a:solidFill>
                  <a:cs typeface="Arial"/>
                </a:rPr>
                <a:t>Shigella</a:t>
              </a:r>
              <a:endParaRPr lang="en-US" sz="1600" dirty="0">
                <a:solidFill>
                  <a:srgbClr val="497B97"/>
                </a:solidFill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77193" y="948391"/>
              <a:ext cx="3217852" cy="532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497B97"/>
                  </a:solidFill>
                  <a:cs typeface="Arial"/>
                </a:rPr>
                <a:t>Mycobacterium </a:t>
              </a:r>
            </a:p>
            <a:p>
              <a:pPr algn="ctr"/>
              <a:r>
                <a:rPr lang="en-US" sz="1600" dirty="0">
                  <a:solidFill>
                    <a:srgbClr val="497B97"/>
                  </a:solidFill>
                  <a:cs typeface="Arial"/>
                </a:rPr>
                <a:t>tuberculosis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609600" y="1511825"/>
              <a:ext cx="304800" cy="545575"/>
            </a:xfrm>
            <a:prstGeom prst="straightConnector1">
              <a:avLst/>
            </a:prstGeom>
            <a:ln w="25400">
              <a:solidFill>
                <a:srgbClr val="497B9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198530" y="1129372"/>
              <a:ext cx="159567" cy="493422"/>
            </a:xfrm>
            <a:prstGeom prst="straightConnector1">
              <a:avLst/>
            </a:prstGeom>
            <a:ln w="25400">
              <a:solidFill>
                <a:srgbClr val="497B9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4419600" y="937501"/>
              <a:ext cx="92590" cy="383743"/>
            </a:xfrm>
            <a:prstGeom prst="straightConnector1">
              <a:avLst/>
            </a:prstGeom>
            <a:ln w="25400">
              <a:solidFill>
                <a:srgbClr val="497B9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6172200" y="835459"/>
              <a:ext cx="92590" cy="764741"/>
            </a:xfrm>
            <a:prstGeom prst="straightConnector1">
              <a:avLst/>
            </a:prstGeom>
            <a:ln w="25400">
              <a:solidFill>
                <a:srgbClr val="497B9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7010400" y="747085"/>
              <a:ext cx="152400" cy="243516"/>
            </a:xfrm>
            <a:prstGeom prst="straightConnector1">
              <a:avLst/>
            </a:prstGeom>
            <a:ln w="25400">
              <a:solidFill>
                <a:srgbClr val="497B9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35365" y="1942969"/>
              <a:ext cx="2765556" cy="308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97B97"/>
                  </a:solidFill>
                  <a:cs typeface="Arial"/>
                </a:rPr>
                <a:t>Streptococcus </a:t>
              </a:r>
              <a:r>
                <a:rPr lang="en-US" sz="1600" dirty="0" err="1">
                  <a:solidFill>
                    <a:srgbClr val="497B97"/>
                  </a:solidFill>
                  <a:cs typeface="Arial"/>
                </a:rPr>
                <a:t>agalactiae</a:t>
              </a:r>
              <a:endParaRPr lang="en-US" sz="1600" dirty="0">
                <a:solidFill>
                  <a:srgbClr val="497B97"/>
                </a:solidFill>
                <a:cs typeface="Arial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086600" y="2155405"/>
              <a:ext cx="434176" cy="287796"/>
            </a:xfrm>
            <a:prstGeom prst="straightConnector1">
              <a:avLst/>
            </a:prstGeom>
            <a:ln w="25400">
              <a:solidFill>
                <a:srgbClr val="497B9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415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012" y="365125"/>
            <a:ext cx="5728446" cy="1325563"/>
          </a:xfrm>
        </p:spPr>
        <p:txBody>
          <a:bodyPr/>
          <a:lstStyle/>
          <a:p>
            <a:pPr algn="ctr"/>
            <a:r>
              <a:rPr lang="en-US" dirty="0"/>
              <a:t>Resemblance</a:t>
            </a:r>
          </a:p>
        </p:txBody>
      </p:sp>
      <p:sp>
        <p:nvSpPr>
          <p:cNvPr id="5" name="Oval 4"/>
          <p:cNvSpPr/>
          <p:nvPr/>
        </p:nvSpPr>
        <p:spPr>
          <a:xfrm>
            <a:off x="3093573" y="1970227"/>
            <a:ext cx="1842247" cy="1842247"/>
          </a:xfrm>
          <a:prstGeom prst="ellipse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 w="25400">
            <a:solidFill>
              <a:schemeClr val="accent6">
                <a:alpha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20511" y="1970227"/>
            <a:ext cx="1842247" cy="1842247"/>
          </a:xfrm>
          <a:prstGeom prst="ellipse">
            <a:avLst/>
          </a:prstGeom>
          <a:solidFill>
            <a:srgbClr val="FFC33E">
              <a:alpha val="50000"/>
            </a:srgbClr>
          </a:solidFill>
          <a:ln w="25400">
            <a:solidFill>
              <a:srgbClr val="FFC33E">
                <a:alpha val="50000"/>
              </a:srgb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353985" y="2568184"/>
            <a:ext cx="8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0191" y="2568183"/>
            <a:ext cx="8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latin typeface="Times New Roman" charset="0"/>
                <a:ea typeface="Times New Roman" charset="0"/>
                <a:cs typeface="Times New Roman" charset="0"/>
              </a:rPr>
              <a:t>B</a:t>
            </a:r>
            <a:endParaRPr lang="en-US" sz="36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23514" y="1690688"/>
            <a:ext cx="2316536" cy="2316536"/>
          </a:xfrm>
          <a:prstGeom prst="ellipse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 w="25400">
            <a:solidFill>
              <a:schemeClr val="accent6">
                <a:alpha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537917" y="2445519"/>
            <a:ext cx="835102" cy="835102"/>
          </a:xfrm>
          <a:prstGeom prst="ellipse">
            <a:avLst/>
          </a:prstGeom>
          <a:solidFill>
            <a:srgbClr val="FFC33E">
              <a:alpha val="50000"/>
            </a:srgbClr>
          </a:solidFill>
          <a:ln w="25400">
            <a:solidFill>
              <a:srgbClr val="FFC33E">
                <a:alpha val="50000"/>
              </a:srgb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697150" y="2523276"/>
            <a:ext cx="8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90637" y="2523276"/>
            <a:ext cx="8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latin typeface="Times New Roman" charset="0"/>
                <a:ea typeface="Times New Roman" charset="0"/>
                <a:cs typeface="Times New Roman" charset="0"/>
              </a:rPr>
              <a:t>B</a:t>
            </a:r>
            <a:endParaRPr lang="en-US" sz="36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360458" y="365125"/>
            <a:ext cx="50426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Containment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566" y="4047407"/>
            <a:ext cx="1823892" cy="12853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32" y="4047407"/>
            <a:ext cx="1775810" cy="128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9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5439591" y="334346"/>
            <a:ext cx="5207387" cy="5207387"/>
          </a:xfrm>
          <a:prstGeom prst="ellipse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 w="25400">
            <a:solidFill>
              <a:schemeClr val="accent6">
                <a:alpha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B</a:t>
            </a:r>
          </a:p>
        </p:txBody>
      </p:sp>
      <p:sp>
        <p:nvSpPr>
          <p:cNvPr id="13" name="Oval 12"/>
          <p:cNvSpPr/>
          <p:nvPr/>
        </p:nvSpPr>
        <p:spPr>
          <a:xfrm>
            <a:off x="5215671" y="2008704"/>
            <a:ext cx="1877243" cy="1877243"/>
          </a:xfrm>
          <a:prstGeom prst="ellipse">
            <a:avLst/>
          </a:prstGeom>
          <a:solidFill>
            <a:srgbClr val="FFC33E">
              <a:alpha val="50000"/>
            </a:srgbClr>
          </a:solidFill>
          <a:ln w="25400">
            <a:solidFill>
              <a:srgbClr val="FFC33E">
                <a:alpha val="50000"/>
              </a:srgb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37" y="2206955"/>
            <a:ext cx="2929863" cy="212071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296945" y="-252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Containment – problem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201103" y="3812656"/>
            <a:ext cx="1299782" cy="1299782"/>
          </a:xfrm>
          <a:prstGeom prst="ellipse">
            <a:avLst/>
          </a:prstGeom>
          <a:solidFill>
            <a:srgbClr val="92D050">
              <a:alpha val="50000"/>
            </a:srgbClr>
          </a:solidFill>
          <a:ln w="25400">
            <a:solidFill>
              <a:srgbClr val="92D050">
                <a:alpha val="50000"/>
              </a:srgb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C</a:t>
            </a:r>
          </a:p>
        </p:txBody>
      </p:sp>
      <p:sp>
        <p:nvSpPr>
          <p:cNvPr id="21" name="Oval 20"/>
          <p:cNvSpPr/>
          <p:nvPr/>
        </p:nvSpPr>
        <p:spPr>
          <a:xfrm>
            <a:off x="7729346" y="3215356"/>
            <a:ext cx="2410370" cy="2410370"/>
          </a:xfrm>
          <a:prstGeom prst="ellipse">
            <a:avLst/>
          </a:prstGeom>
          <a:solidFill>
            <a:srgbClr val="7030A0">
              <a:alpha val="50000"/>
            </a:srgbClr>
          </a:solidFill>
          <a:ln w="25400">
            <a:solidFill>
              <a:srgbClr val="7030A0">
                <a:alpha val="50000"/>
              </a:srgb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</a:p>
        </p:txBody>
      </p:sp>
      <p:sp>
        <p:nvSpPr>
          <p:cNvPr id="22" name="Oval 21"/>
          <p:cNvSpPr/>
          <p:nvPr/>
        </p:nvSpPr>
        <p:spPr>
          <a:xfrm>
            <a:off x="6201104" y="775920"/>
            <a:ext cx="1299782" cy="1299782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>
            <a:solidFill>
              <a:srgbClr val="C00000">
                <a:alpha val="50000"/>
              </a:srgb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G</a:t>
            </a:r>
          </a:p>
        </p:txBody>
      </p:sp>
      <p:sp>
        <p:nvSpPr>
          <p:cNvPr id="23" name="Oval 22"/>
          <p:cNvSpPr/>
          <p:nvPr/>
        </p:nvSpPr>
        <p:spPr>
          <a:xfrm>
            <a:off x="7602939" y="86241"/>
            <a:ext cx="2275728" cy="2275728"/>
          </a:xfrm>
          <a:prstGeom prst="ellipse">
            <a:avLst/>
          </a:prstGeom>
          <a:solidFill>
            <a:srgbClr val="4E75A3">
              <a:alpha val="50000"/>
            </a:srgbClr>
          </a:solidFill>
          <a:ln w="25400">
            <a:solidFill>
              <a:srgbClr val="4E75A3">
                <a:alpha val="50000"/>
              </a:srgb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</a:p>
        </p:txBody>
      </p:sp>
      <p:sp>
        <p:nvSpPr>
          <p:cNvPr id="24" name="Oval 23"/>
          <p:cNvSpPr/>
          <p:nvPr/>
        </p:nvSpPr>
        <p:spPr>
          <a:xfrm>
            <a:off x="9386104" y="2206955"/>
            <a:ext cx="1214064" cy="1214064"/>
          </a:xfrm>
          <a:prstGeom prst="ellipse">
            <a:avLst/>
          </a:prstGeom>
          <a:solidFill>
            <a:schemeClr val="accent2">
              <a:lumMod val="75000"/>
              <a:alpha val="50000"/>
            </a:schemeClr>
          </a:solidFill>
          <a:ln w="25400">
            <a:solidFill>
              <a:schemeClr val="accent2">
                <a:lumMod val="75000"/>
                <a:alpha val="5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latin typeface="Times New Roman" charset="0"/>
                <a:ea typeface="Times New Roman" charset="0"/>
                <a:cs typeface="Times New Roman" charset="0"/>
              </a:rPr>
              <a:t>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68" y="4420541"/>
            <a:ext cx="1418923" cy="1117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73" y="1517134"/>
            <a:ext cx="1348704" cy="10620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008" y="2992393"/>
            <a:ext cx="1342669" cy="10620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69" y="4447753"/>
            <a:ext cx="1353718" cy="10634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7" y="2964505"/>
            <a:ext cx="1426212" cy="11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764 L -0.10977 -0.1680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5" y="-87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" t="13469" r="8764" b="9396"/>
          <a:stretch/>
        </p:blipFill>
        <p:spPr>
          <a:xfrm>
            <a:off x="1278777" y="1389030"/>
            <a:ext cx="8284983" cy="3689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8777" y="1461156"/>
            <a:ext cx="929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Reads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11760" y="4741435"/>
            <a:ext cx="156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References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5141" y="4741435"/>
            <a:ext cx="1272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Sketches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63760" y="3102414"/>
            <a:ext cx="1808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Containment</a:t>
            </a:r>
          </a:p>
          <a:p>
            <a:r>
              <a:rPr lang="en-US" sz="2400" dirty="0">
                <a:solidFill>
                  <a:srgbClr val="497B97"/>
                </a:solidFill>
              </a:rPr>
              <a:t>estimates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96945" y="-252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Containment – solution (screen)</a:t>
            </a:r>
          </a:p>
        </p:txBody>
      </p:sp>
    </p:spTree>
    <p:extLst>
      <p:ext uri="{BB962C8B-B14F-4D97-AF65-F5344CB8AC3E}">
        <p14:creationId xmlns:p14="http://schemas.microsoft.com/office/powerpoint/2010/main" val="62246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4" y="1430701"/>
            <a:ext cx="8424277" cy="37243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8777" y="1461156"/>
            <a:ext cx="929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Reads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11760" y="4741435"/>
            <a:ext cx="1542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Proteomes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5141" y="4741435"/>
            <a:ext cx="1272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Sketches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63760" y="3102414"/>
            <a:ext cx="1808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97B97"/>
                </a:solidFill>
              </a:rPr>
              <a:t>Containment</a:t>
            </a:r>
          </a:p>
          <a:p>
            <a:r>
              <a:rPr lang="en-US" sz="2400" dirty="0">
                <a:solidFill>
                  <a:srgbClr val="497B97"/>
                </a:solidFill>
              </a:rPr>
              <a:t>estimates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96945" y="-252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Six-frame screening of reads for proteomes</a:t>
            </a:r>
          </a:p>
        </p:txBody>
      </p:sp>
    </p:spTree>
    <p:extLst>
      <p:ext uri="{BB962C8B-B14F-4D97-AF65-F5344CB8AC3E}">
        <p14:creationId xmlns:p14="http://schemas.microsoft.com/office/powerpoint/2010/main" val="207300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76253</TotalTime>
  <Words>435</Words>
  <Application>Microsoft Macintosh PowerPoint</Application>
  <PresentationFormat>Widescreen</PresentationFormat>
  <Paragraphs>155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Futura Medium</vt:lpstr>
      <vt:lpstr>Stencil</vt:lpstr>
      <vt:lpstr>Times New Roman</vt:lpstr>
      <vt:lpstr>Office Theme</vt:lpstr>
      <vt:lpstr>PowerPoint Presentation</vt:lpstr>
      <vt:lpstr>PowerPoint Presentation</vt:lpstr>
      <vt:lpstr>MinHash</vt:lpstr>
      <vt:lpstr>MinHash</vt:lpstr>
      <vt:lpstr>PowerPoint Presentation</vt:lpstr>
      <vt:lpstr>Resemblance</vt:lpstr>
      <vt:lpstr>PowerPoint Presentation</vt:lpstr>
      <vt:lpstr>PowerPoint Presentation</vt:lpstr>
      <vt:lpstr>PowerPoint Presentation</vt:lpstr>
      <vt:lpstr>Validation</vt:lpstr>
      <vt:lpstr>Validation</vt:lpstr>
      <vt:lpstr>Contamination</vt:lpstr>
      <vt:lpstr>Contamination</vt:lpstr>
      <vt:lpstr>Six-frame validation</vt:lpstr>
      <vt:lpstr>Performance</vt:lpstr>
      <vt:lpstr>Uses</vt:lpstr>
      <vt:lpstr>Contamination</vt:lpstr>
      <vt:lpstr>Reverse query?</vt:lpstr>
      <vt:lpstr>PowerPoint Presentation</vt:lpstr>
      <vt:lpstr>SRA metagenomes vs. RefSeq</vt:lpstr>
      <vt:lpstr>PowerPoint Presentation</vt:lpstr>
      <vt:lpstr>Novel virus discovery</vt:lpstr>
      <vt:lpstr>PowerPoint Presentation</vt:lpstr>
      <vt:lpstr>Acknowledgements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Ondov, Brian (NIH/NHGRI) [F]</cp:lastModifiedBy>
  <cp:revision>172</cp:revision>
  <dcterms:created xsi:type="dcterms:W3CDTF">2017-10-11T17:31:53Z</dcterms:created>
  <dcterms:modified xsi:type="dcterms:W3CDTF">2018-09-26T14:32:55Z</dcterms:modified>
</cp:coreProperties>
</file>